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3"/>
    <p:sldId id="1017" r:id="rId4"/>
    <p:sldId id="1018" r:id="rId5"/>
    <p:sldId id="1020" r:id="rId6"/>
    <p:sldId id="1035" r:id="rId7"/>
    <p:sldId id="1021" r:id="rId8"/>
    <p:sldId id="1036" r:id="rId9"/>
    <p:sldId id="1022" r:id="rId10"/>
    <p:sldId id="1037" r:id="rId11"/>
    <p:sldId id="1040" r:id="rId12"/>
    <p:sldId id="1041" r:id="rId13"/>
    <p:sldId id="1038" r:id="rId14"/>
    <p:sldId id="1039" r:id="rId15"/>
    <p:sldId id="1024" r:id="rId16"/>
    <p:sldId id="1042" r:id="rId17"/>
    <p:sldId id="1043" r:id="rId18"/>
    <p:sldId id="1044" r:id="rId19"/>
    <p:sldId id="1045" r:id="rId20"/>
    <p:sldId id="1048" r:id="rId21"/>
    <p:sldId id="1046" r:id="rId22"/>
    <p:sldId id="1047" r:id="rId23"/>
    <p:sldId id="1049" r:id="rId24"/>
    <p:sldId id="1051" r:id="rId25"/>
    <p:sldId id="1052" r:id="rId2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94" d="100"/>
          <a:sy n="94" d="100"/>
        </p:scale>
        <p:origin x="90" y="33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15.png"/><Relationship Id="rId3" Type="http://schemas.openxmlformats.org/officeDocument/2006/relationships/image" Target="../media/image33.png"/><Relationship Id="rId2" Type="http://schemas.openxmlformats.org/officeDocument/2006/relationships/image" Target="../media/image12.png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12.png"/><Relationship Id="rId1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15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2. 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全反射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5284" y="6199396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79150"/>
                <a:ext cx="11485848" cy="53861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城市喷泉灯光秀场中的水下固定一环状彩灯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如图所示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，彩灯表面与水面平行，当彩灯发出黄光，调节灯面距水面的深度为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𝟕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，恰能使从水面透出光的区域呈一半径为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405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的圆形区域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水对黄光的折射率为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，光在真空中的传播速度为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下列说法正确的是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环状彩灯的宽度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cm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彩灯发出的黄光射出水面所需的最长时间为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𝟕</m:t>
                            </m:r>
                          </m:e>
                        </m:rad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若彩灯发出红光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则水面透光区域将变小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水面观察者观察到彩灯的深度比实际深度深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且与观察者的位置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有关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79150"/>
                <a:ext cx="11485848" cy="5386154"/>
              </a:xfrm>
              <a:blipFill rotWithShape="1">
                <a:blip r:embed="rId3"/>
                <a:stretch>
                  <a:fillRect l="-2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wld650.jpg" descr="id:21474935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03518" y="3068960"/>
            <a:ext cx="2328545" cy="23285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86694" y="6026090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199136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题意作出刚好发生全反射时的光路图如图甲所示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根据几何关系可得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联立解得环状彩灯的宽度为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03 m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cm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1991360"/>
              </a:xfrm>
              <a:blipFill rotWithShape="1">
                <a:blip r:embed="rId2"/>
                <a:stretch>
                  <a:fillRect l="-2" t="-8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360854" y="2922920"/>
            <a:ext cx="11485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水面透光的区域对应光源发出的光经水面折射后进入空气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未发生全反射的区域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下.eps" descr="id:21474935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746869"/>
            <a:ext cx="394970" cy="310515"/>
          </a:xfrm>
          <a:prstGeom prst="rect">
            <a:avLst/>
          </a:prstGeom>
        </p:spPr>
      </p:pic>
      <p:pic>
        <p:nvPicPr>
          <p:cNvPr id="7" name="wld650.jpg" descr="id:21474935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11030" y="3644012"/>
            <a:ext cx="2328545" cy="2328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548680"/>
                <a:ext cx="11485848" cy="448627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彩灯发出的黄光射出水面通过的最长距离为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黄光在水中的传播速度为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则彩灯发出的黄光射出水面所需的最长时间为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𝟕</m:t>
                            </m:r>
                          </m:e>
                        </m:rad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若彩灯发出红光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由于水对红光的折射率小于对黄光的折射率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所以红光发生全反射的临界角较大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根据几何关系可知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水面透光区域的半径变大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则水面透光区域变大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由于光线从水中射出空气时的折射角大于入射角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如图乙所示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可知水面观察者沿折射光线观察到的彩灯的深度比实际深度浅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且与观察者的位置有关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548680"/>
                <a:ext cx="11485848" cy="4486275"/>
              </a:xfrm>
              <a:blipFill rotWithShape="1">
                <a:blip r:embed="rId1"/>
                <a:stretch>
                  <a:fillRect l="-2" t="-1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328" y="4785510"/>
            <a:ext cx="4814222" cy="166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光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路的控制与全反射的应用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平行玻璃砖、三棱镜和圆柱体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对光路的控制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要点2.eps" descr="id:21474935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043305" cy="36639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1992319"/>
          <a:ext cx="11440129" cy="1508689"/>
        </p:xfrm>
        <a:graphic>
          <a:graphicData uri="http://schemas.openxmlformats.org/drawingml/2006/table">
            <a:tbl>
              <a:tblPr firstRow="1" firstCol="1" bandRow="1"/>
              <a:tblGrid>
                <a:gridCol w="878778"/>
                <a:gridCol w="3225678"/>
                <a:gridCol w="3154614"/>
                <a:gridCol w="4181059"/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平行玻璃砖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三棱镜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圆柱体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球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玻璃砖上下表面是平行的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横截面为三角形的三棱镜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横截面是圆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836712"/>
          <a:ext cx="11449272" cy="5230368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  <a:gridCol w="2878548"/>
                <a:gridCol w="3746188"/>
                <a:gridCol w="3816424"/>
              </a:tblGrid>
              <a:tr h="4370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平行玻璃砖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三棱镜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圆柱体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34413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对光线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的作用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通过平行玻璃砖的光线不改变传播方向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但要发生侧移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三棱镜的光线经两次折射后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出射光线向棱镜底边偏折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界面的法线是过圆心的直线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光线经过两次折射后向圆心偏折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41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应用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测定玻璃的折射率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全反射棱镜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改变光的传播方向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改变光的传播方向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wld653.jpg"/>
          <p:cNvPicPr/>
          <p:nvPr/>
        </p:nvPicPr>
        <p:blipFill>
          <a:blip r:embed="rId1"/>
          <a:stretch>
            <a:fillRect/>
          </a:stretch>
        </p:blipFill>
        <p:spPr>
          <a:xfrm>
            <a:off x="2062758" y="1585157"/>
            <a:ext cx="2044065" cy="1796415"/>
          </a:xfrm>
          <a:prstGeom prst="rect">
            <a:avLst/>
          </a:prstGeom>
        </p:spPr>
      </p:pic>
      <p:pic>
        <p:nvPicPr>
          <p:cNvPr id="8" name="wld65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018690" y="1572457"/>
            <a:ext cx="2225040" cy="1809115"/>
          </a:xfrm>
          <a:prstGeom prst="rect">
            <a:avLst/>
          </a:prstGeom>
        </p:spPr>
      </p:pic>
      <p:pic>
        <p:nvPicPr>
          <p:cNvPr id="9" name="wld655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8717175" y="1743589"/>
            <a:ext cx="2794635" cy="1466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96124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全反射的应用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全反射棱镜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0080" hangingPunct="0">
              <a:lnSpc>
                <a:spcPct val="13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横截面是等腰直角三角形的棱镜是全反射棱镜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它在光学仪器里，常用来代替平面镜，改变光的传播方向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光通过全反射棱镜的几种方式如下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47190" y="2583741"/>
          <a:ext cx="11499511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723680"/>
                <a:gridCol w="2808312"/>
                <a:gridCol w="2952328"/>
                <a:gridCol w="301519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光路图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入射面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全反射面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BC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光线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方向改变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角度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°(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发生侧移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图片 6"/>
          <p:cNvPicPr/>
          <p:nvPr/>
        </p:nvPicPr>
        <p:blipFill>
          <a:blip r:embed="rId1"/>
          <a:stretch>
            <a:fillRect/>
          </a:stretch>
        </p:blipFill>
        <p:spPr>
          <a:xfrm>
            <a:off x="3574926" y="3231560"/>
            <a:ext cx="1512168" cy="1512168"/>
          </a:xfrm>
          <a:prstGeom prst="rect">
            <a:avLst/>
          </a:prstGeom>
        </p:spPr>
      </p:pic>
      <p:pic>
        <p:nvPicPr>
          <p:cNvPr id="10" name="wld65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599262" y="3255280"/>
            <a:ext cx="1368152" cy="1397000"/>
          </a:xfrm>
          <a:prstGeom prst="rect">
            <a:avLst/>
          </a:prstGeom>
        </p:spPr>
      </p:pic>
      <p:pic>
        <p:nvPicPr>
          <p:cNvPr id="11" name="wld658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9407574" y="3333676"/>
            <a:ext cx="1872208" cy="129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光导纤维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构造及传播原理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构造：光导纤维是一种透明的玻璃纤维丝，直径只有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，如图所示，它是由内芯和外套两层组成，内芯的折射率大于外套的折射率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传播原理：光由一端进入，在两层的界面上经过多次全反射，从另一端射出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光导纤维可以远距离传播光，光信号又可以转换成电信号，进而变为声音、图像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ld659.jpg" descr="id:21474935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34966" y="3140968"/>
            <a:ext cx="3674745" cy="1365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5448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光导纤维的折射率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设光导纤维的折射率为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，当入射角为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时，进入端面的折射光线传到侧面时恰好发生全反射，如图所示，则有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，由以上各式可得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54482"/>
              </a:xfrm>
              <a:blipFill rotWithShape="1">
                <a:blip r:embed="rId1"/>
                <a:stretch>
                  <a:fillRect l="-2" t="-25" r="1" b="-19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wld660.jpg" descr="id:21474935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22998" y="3292928"/>
            <a:ext cx="2992755" cy="2120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35832"/>
              </a:xfrm>
            </p:spPr>
            <p:txBody>
              <a:bodyPr/>
              <a:lstStyle/>
              <a:p>
                <a:pPr indent="630555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由图可知，当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增大，而从纤维射向空气的入射角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减小，当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，则所有进入纤维中的光线都能发生全反射，解得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以上是光从纤维射向真空时得到的折射率，由于光导纤维包有外套，外套的折射率比真空的折射率大，因此折射率要比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大些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35832"/>
              </a:xfrm>
              <a:blipFill rotWithShape="1">
                <a:blip r:embed="rId1"/>
                <a:stretch>
                  <a:fillRect l="-2" t="-27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hjqw74n.jpg" descr="id:2147493586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990" y="3054816"/>
            <a:ext cx="2908935" cy="3398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2.eps" descr="id:21474917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875351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8200" y="3912404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中两条光线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从方框左侧入射，分别从方框下方和上方射出，其框外光线如图所示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方框内有两个折射率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的玻璃全反射棱镜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选项中给出了两棱镜的四种放置方式的示意图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其中能产生图中效果的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dirty="0"/>
          </a:p>
        </p:txBody>
      </p:sp>
      <p:pic>
        <p:nvPicPr>
          <p:cNvPr id="6" name="hjqw76a.jpg" descr="id:21474936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66126" y="2588542"/>
            <a:ext cx="5328592" cy="129614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84876" y="383143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  <p:pic>
        <p:nvPicPr>
          <p:cNvPr id="7" name="24解析.eps" descr="id:21474916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437112"/>
            <a:ext cx="764309" cy="272473"/>
          </a:xfrm>
          <a:prstGeom prst="rect">
            <a:avLst/>
          </a:prstGeom>
        </p:spPr>
      </p:pic>
      <p:sp>
        <p:nvSpPr>
          <p:cNvPr id="9" name="内容占位符 2"/>
          <p:cNvSpPr txBox="1"/>
          <p:nvPr/>
        </p:nvSpPr>
        <p:spPr bwMode="auto">
          <a:xfrm>
            <a:off x="406574" y="42210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四个选项产生光路效果如答图所示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由图可知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hjqw76b.jpg" descr="id:214749361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253186" y="4831866"/>
            <a:ext cx="5107975" cy="1583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光疏介质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和光密介质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折射率较小的介质称为光疏介质，折射率较大的介质称为光密介质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对光疏介质和光密介质的理解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光疏介质和光密介质是相对而言的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同一种介质到底是光疏介质还是光密介质，并非是绝对的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，则甲是光密介质，乙是光疏介质；若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，则甲是光疏介质，丙是光密介质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例如，水晶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相对于水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是光密介质，而相对于金刚石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则是光疏介质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光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的折射与全反射的综合问题分析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分析综合问题的基本思路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判断光是从光疏介质进入光密介质还是从光密介质进入光疏介质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明确两介质折射率的大小关系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若从光疏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光密：定有反射、折射光线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若从光密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光疏：如果入射角大于或等于临界角，一定发生全反射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画出反射、折射或全反射的光路图，必要时还可应用光路的可逆原理画出光路图，然后结合几何知识进行推断和求解相关问题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折射率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是讨论折射和全反射问题的重要物理量，是联系各物理量的桥梁，应熟练掌握跟折射率有关的所有关系式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4" name="要点3.eps" descr="id:214749362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086485" cy="381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8840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求光的传播时间的一般思路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确定光在介质中的传播速度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全反射现象中，光在同种均匀介质中的传播速度不发生变化，即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确定光在介质中的传播路程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全反射现象中，光的传播路程应结合光路图与几何关系进行确定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求解光的传播时间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88409"/>
              </a:xfrm>
              <a:blipFill rotWithShape="1">
                <a:blip r:embed="rId1"/>
                <a:stretch>
                  <a:fillRect l="-2" t="-17" r="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3.eps" descr="id:21474917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37834"/>
            <a:ext cx="904076" cy="291022"/>
          </a:xfrm>
          <a:prstGeom prst="rect">
            <a:avLst/>
          </a:prstGeom>
        </p:spPr>
      </p:pic>
      <p:pic>
        <p:nvPicPr>
          <p:cNvPr id="6" name="24答案.eps" descr="id:21474917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87" y="3191261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图所示，扇形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为透明柱状介质的横截面，扇形的半径大小为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的角平分线，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一束平行于角平分线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的单色光由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面射入介质，折射光线与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平行且恰好打到圆弧面上的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求介质对单色光的折射率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wld665.jpg" descr="id:21474936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87494" y="2852936"/>
            <a:ext cx="2592288" cy="236286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1398285" y="3051542"/>
                <a:ext cx="880497" cy="4964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8285" y="3051542"/>
                <a:ext cx="880497" cy="496483"/>
              </a:xfrm>
              <a:prstGeom prst="rect">
                <a:avLst/>
              </a:prstGeom>
              <a:blipFill rotWithShape="1">
                <a:blip r:embed="rId4"/>
                <a:stretch>
                  <a:fillRect l="-2" t="-74" r="46" b="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271702" y="3645024"/>
                <a:ext cx="7695712" cy="26214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光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路图如答图所示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单色光平行于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OM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AOM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30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θ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60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平行于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OB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OMO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30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γ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30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𝜽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𝜸</m:t>
                        </m:r>
                      </m:den>
                    </m:f>
                  </m:oMath>
                </a14:m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702" y="3645024"/>
                <a:ext cx="7695712" cy="2621423"/>
              </a:xfrm>
              <a:prstGeom prst="rect">
                <a:avLst/>
              </a:prstGeom>
              <a:blipFill rotWithShape="1">
                <a:blip r:embed="rId5"/>
                <a:stretch>
                  <a:fillRect l="-7" t="-5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wld666.jpg" descr="id:214749365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687494" y="2851120"/>
            <a:ext cx="2682240" cy="2516505"/>
          </a:xfrm>
          <a:prstGeom prst="rect">
            <a:avLst/>
          </a:prstGeom>
        </p:spPr>
      </p:pic>
      <p:pic>
        <p:nvPicPr>
          <p:cNvPr id="11" name="24解析.eps" descr="id:214749364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413529" y="3850758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答案.eps" descr="id:214749176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042685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若使折射光在圆弧面上恰好发生全反射，求平行于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的单色光在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面上的入射点需沿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面向上移动的距离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1607481" y="1700808"/>
                <a:ext cx="1279581" cy="9092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7481" y="1700808"/>
                <a:ext cx="1279581" cy="909223"/>
              </a:xfrm>
              <a:prstGeom prst="rect">
                <a:avLst/>
              </a:prstGeom>
              <a:blipFill rotWithShape="1">
                <a:blip r:embed="rId2"/>
                <a:stretch>
                  <a:fillRect l="-23" t="-31" r="28" b="-1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360854" y="2276872"/>
                <a:ext cx="11485848" cy="43021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光在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点恰好发生全反射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sin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120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Cambria Math" panose="02040503050406030204" pitchFamily="18" charset="0"/>
                  </a:rPr>
                  <a:t>△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由正弦定理有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𝑶𝑶</m:t>
                                </m:r>
                              </m:e>
                            </m:ba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𝟏𝟐𝟎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𝑶𝑶</m:t>
                            </m:r>
                          </m:e>
                        </m:ba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Δ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是等腰三角形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𝑶𝑶</m:t>
                            </m:r>
                          </m:e>
                        </m:ba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所以入射点沿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OA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面向上移动的距离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d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𝑶𝑶</m:t>
                            </m:r>
                          </m:e>
                        </m:ba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𝑶𝑶</m:t>
                            </m:r>
                          </m:e>
                        </m:ba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2276872"/>
                <a:ext cx="11485848" cy="4302125"/>
              </a:xfrm>
              <a:prstGeom prst="rect">
                <a:avLst/>
              </a:prstGeom>
              <a:blipFill rotWithShape="1">
                <a:blip r:embed="rId3"/>
                <a:stretch>
                  <a:fillRect l="-2" t="-9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364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7788" y="2739567"/>
            <a:ext cx="840740" cy="299720"/>
          </a:xfrm>
          <a:prstGeom prst="rect">
            <a:avLst/>
          </a:prstGeom>
        </p:spPr>
      </p:pic>
      <p:pic>
        <p:nvPicPr>
          <p:cNvPr id="10" name="wld665.jpg" descr="id:2147493642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7334" y="3435288"/>
            <a:ext cx="3196590" cy="3061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5314950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解决全反射问题的思路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确定光是由光疏介质进入光密介质还是由光密介质进入光疏介质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若由光密介质进入空气时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则根据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确定临界角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看是否发生全反射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根据题设条件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画出入射角等于临界角的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临界光路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”.(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运用几何关系、三角函数关系、反射定律等进行判断推理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进行动态分析或定量计算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全反射问题中光线范围的确定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求光线照射的范围时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关键是找出临界光线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如果发生全反射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刚好能发生全反射时的光线就是一条临界光线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而另一条光线可以通过分析找出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确定临界光线时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关键是确定光线在什么位置时入射角等于临界角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5314950"/>
              </a:xfrm>
              <a:blipFill rotWithShape="1">
                <a:blip r:embed="rId1"/>
                <a:stretch>
                  <a:fillRect l="-2" t="-3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49" y="867633"/>
            <a:ext cx="1844833" cy="47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光在光密介质中的传播速度比在光疏介质中的传播速度小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光从光密介质进入光疏介质时，折射角大于入射角；反之，光由光疏介质进入光密介质时，折射角小于入射角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光疏和光密是相对介质的光学特性来说的，并不指它的密度大小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例如，酒精的密度比水小，但酒精和水相比，酒精是光密介质，水是光疏介质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25363" y="4869160"/>
            <a:ext cx="1118075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487299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全反射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全反射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光从光密介质射入光疏介质时，同时发生折射和反射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若入射角增大到某一角度，折射光完全消失，只剩下反射光，这种现象叫作全反射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临界角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刚好发生全反射，即折射角等于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时的入射角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用字母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光由折射率为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的介质射向真空或空气时，若刚好发生全反射，则折射角恰好等于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°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sin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4872990"/>
              </a:xfrm>
              <a:blipFill rotWithShape="1">
                <a:blip r:embed="rId2"/>
                <a:stretch>
                  <a:fillRect l="-2" t="-11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全反射发生的条件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光从光密介质射入光疏介质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入射角大于或等于临界角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全反射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全反射棱镜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用玻璃制成的截面为等腰直角三角形的棱镜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当光垂直于它的一个界面射入后，会在其内部发生全反射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全反射棱镜比平面镜的反射率高，几乎可达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应用：对于精密的光学仪器，如照相机、望远镜、显微镜等，就需要用全反射棱镜代替平面镜，以消除多余的像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4" name="知识点3.eps" descr="id:21474934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0906" y="981358"/>
            <a:ext cx="135382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光导纤维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构造及传播原理：光导纤维是一种透明的玻璃纤维丝，由内芯和外套两层组成，内芯的折射率比外套大，光由一端进入，在内芯和外套的界面上经过多次全反射，从另一端射出，如图所示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应用：光纤通信、医学上的内窥镜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qw71n.jpg" descr="id:214749347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74926" y="3140968"/>
            <a:ext cx="4183380" cy="1555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9" y="1602023"/>
            <a:ext cx="959793" cy="33770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36531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全反射的理解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关于全反射的临界角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可知，介质的折射率越大，发生全反射的临界角越小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不同色光的临界角</a:t>
                </a:r>
                <a:endParaRPr lang="zh-CN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457200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不同颜色的光由同一介质射向空气或真空时，光的频率越高，临界角越小，越易发生全反射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dirty="0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3653155"/>
              </a:xfrm>
              <a:blipFill rotWithShape="1">
                <a:blip r:embed="rId3"/>
                <a:stretch>
                  <a:fillRect l="-2" t="-1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全反射遵循的规律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发生全反射时，光全部返回原介质，入射光线与反射光线遵循光的反射定律，由于不存在折射光线，光的折射定律不再适用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从能量角度来理解全反射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当光从光密介质射入光疏介质时，随着入射角增大，折射角也增大，同时折射光线强度减弱，能量减小，反射光线强度增强，能量增加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当入射角达到临界角时，折射光线的能量实际上已经减弱到零，此时已经发生了全反射，反射光的能量等于入射光的能量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4125</Words>
  <Application>WPS 演示</Application>
  <PresentationFormat>自定义</PresentationFormat>
  <Paragraphs>225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Arial Unicode MS</vt:lpstr>
      <vt:lpstr>Calibri</vt:lpstr>
      <vt:lpstr>Book Antiqua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403</cp:revision>
  <dcterms:created xsi:type="dcterms:W3CDTF">2020-11-06T05:24:00Z</dcterms:created>
  <dcterms:modified xsi:type="dcterms:W3CDTF">2025-06-24T01:56:52Z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B4EAD57CBA7C4BFE9E66004CA465CF43_12</vt:lpwstr>
  </property>
</Properties>
</file>